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00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9D5C43-6EC2-4B1A-8A2E-8A2AFD430A51}" v="1" dt="2025-09-26T18:52:03.883"/>
  </p1510:revLst>
</p1510:revInfo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80" autoAdjust="0"/>
    <p:restoredTop sz="94598" autoAdjust="0"/>
  </p:normalViewPr>
  <p:slideViewPr>
    <p:cSldViewPr snapToGrid="0">
      <p:cViewPr varScale="1">
        <p:scale>
          <a:sx n="58" d="100"/>
          <a:sy n="58" d="100"/>
        </p:scale>
        <p:origin x="888" y="2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C026C9-4C52-4B60-A858-A50E4BE56D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160113-35DB-4BB4-9269-631D6FEB5E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0D272-305C-421E-A9EF-95D63D599B42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40E5BB-A291-4B94-8433-B9D3F16854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57D678-038E-42A6-961E-EAB034DB47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E7DFA-63CC-4ED7-B30E-ACF88B4B89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091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16E63-7886-43BC-8DD4-4F14C3DD7360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C5307-140F-447F-BCBA-BB92E3A290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5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0247171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96737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323797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4855879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129084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1405903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647284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504490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637774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4FD2957-8595-499F-896A-E9A0888D0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44A184-010C-483F-8B5A-3D1E7E6EF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81153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82A2E2-E6DD-4321-B03A-F6C071C1B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044" y="753034"/>
            <a:ext cx="6815446" cy="3887390"/>
          </a:xfrm>
        </p:spPr>
        <p:txBody>
          <a:bodyPr anchor="t">
            <a:normAutofit/>
          </a:bodyPr>
          <a:lstStyle>
            <a:lvl1pPr>
              <a:defRPr sz="8500" spc="-2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21B6D9B-E3FB-48D2-A477-5B73E2216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045" y="4640424"/>
            <a:ext cx="6437555" cy="1303176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38823550-6B12-4BFD-9C91-668B623E35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13533" y="0"/>
            <a:ext cx="4082983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</p:spTree>
    <p:extLst>
      <p:ext uri="{BB962C8B-B14F-4D97-AF65-F5344CB8AC3E}">
        <p14:creationId xmlns:p14="http://schemas.microsoft.com/office/powerpoint/2010/main" val="2209944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82757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86290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761215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160757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926915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23259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580155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923083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7741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  <p:sldLayoutId id="2147483818" r:id="rId18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8D150CF-F888-48EA-89E8-311ED5E91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29600" y="628617"/>
            <a:ext cx="3962400" cy="30289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How do we know it works?</a:t>
            </a:r>
          </a:p>
        </p:txBody>
      </p:sp>
      <p:pic>
        <p:nvPicPr>
          <p:cNvPr id="3" name="Picture 2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11309C7F-FA5A-BE8A-3A56-30844E243C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5" r="-2" b="-2"/>
          <a:stretch/>
        </p:blipFill>
        <p:spPr>
          <a:xfrm>
            <a:off x="1101217" y="1101516"/>
            <a:ext cx="5450437" cy="4325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7183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D5C0855-9F0E-AD86-5250-7D6D26932DEF}"/>
              </a:ext>
            </a:extLst>
          </p:cNvPr>
          <p:cNvSpPr txBox="1"/>
          <p:nvPr/>
        </p:nvSpPr>
        <p:spPr>
          <a:xfrm>
            <a:off x="684212" y="685800"/>
            <a:ext cx="10491788" cy="5047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1985:  </a:t>
            </a:r>
            <a:r>
              <a:rPr lang="en-US" sz="2400" b="1" dirty="0">
                <a:solidFill>
                  <a:schemeClr val="bg1"/>
                </a:solidFill>
              </a:rPr>
              <a:t>FDA STUDY PUBLISHED-SHOWING 92% SUCCESS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b="1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b="1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dirty="0"/>
              <a:t>“ Colchicine Effective In Disk Disease Final Results Of A Double – Blind FDA Approved Study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dirty="0"/>
              <a:t>                   (Number 21,807)” 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dirty="0"/>
              <a:t>                 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tabLst>
                <a:tab pos="739775" algn="l"/>
              </a:tabLst>
            </a:pPr>
            <a:r>
              <a:rPr lang="en-US" sz="1600" dirty="0"/>
              <a:t>Meek, J.D., Giudice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tabLst>
                <a:tab pos="739775" algn="l"/>
              </a:tabLst>
            </a:pPr>
            <a:r>
              <a:rPr lang="en-US" sz="1600" dirty="0"/>
              <a:t>V.W. McFadden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600" dirty="0"/>
              <a:t>J.W. Key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600" dirty="0"/>
              <a:t>J.D., &amp; Enrick N.L</a:t>
            </a:r>
            <a:r>
              <a:rPr lang="en-US" dirty="0"/>
              <a:t>. 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38B8CE-8E86-6465-9B0F-906E8B143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273763-7BBE-F09F-80EA-93BD5F687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A7612-380B-E6B8-AEFD-D9B585AC2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0D4885A8-DDA8-4FCF-AB25-DA8F78EC7557}" type="slidenum"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10</a:t>
            </a:fld>
            <a:endParaRPr lang="en-US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5170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5F2BA3-BADC-88C4-F2FB-9A99C6477F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04412" y="6290187"/>
            <a:ext cx="1600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A5BAD7-41BC-252B-85E5-D16C1E210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4212" y="6290187"/>
            <a:ext cx="7543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C60804-2089-1C7A-5FCD-B29FFEB35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63200" y="5696462"/>
            <a:ext cx="1142245" cy="6699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D4885A8-DDA8-4FCF-AB25-DA8F78EC7557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  <p:pic>
        <p:nvPicPr>
          <p:cNvPr id="9" name="Picture 8" descr="A screenshot of a computer">
            <a:extLst>
              <a:ext uri="{FF2B5EF4-FFF2-40B4-BE49-F238E27FC236}">
                <a16:creationId xmlns:a16="http://schemas.microsoft.com/office/drawing/2014/main" id="{772B5CBA-0298-E36C-8D3A-F2FCBD65D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480" y="2163661"/>
            <a:ext cx="10607040" cy="2200959"/>
          </a:xfrm>
          <a:custGeom>
            <a:avLst/>
            <a:gdLst/>
            <a:ahLst/>
            <a:cxnLst/>
            <a:rect l="l" t="t" r="r" b="b"/>
            <a:pathLst>
              <a:path w="10607040" h="4956048">
                <a:moveTo>
                  <a:pt x="497480" y="0"/>
                </a:moveTo>
                <a:lnTo>
                  <a:pt x="10607040" y="0"/>
                </a:lnTo>
                <a:lnTo>
                  <a:pt x="10607040" y="4485407"/>
                </a:lnTo>
                <a:lnTo>
                  <a:pt x="10131692" y="4956048"/>
                </a:lnTo>
                <a:lnTo>
                  <a:pt x="0" y="4956048"/>
                </a:lnTo>
                <a:lnTo>
                  <a:pt x="0" y="49255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57688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91CE15-43A2-A20C-B303-11F554DE4789}"/>
              </a:ext>
            </a:extLst>
          </p:cNvPr>
          <p:cNvSpPr txBox="1"/>
          <p:nvPr/>
        </p:nvSpPr>
        <p:spPr>
          <a:xfrm>
            <a:off x="684212" y="685800"/>
            <a:ext cx="10820400" cy="548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1989:  Rask, M.R. “ Colchicine Use IN </a:t>
            </a:r>
            <a:r>
              <a:rPr lang="en-US" sz="2400" b="1" dirty="0"/>
              <a:t>6000</a:t>
            </a:r>
            <a:r>
              <a:rPr lang="en-US" sz="2400" dirty="0"/>
              <a:t> Patients With Disk Disease &amp; Other Related Resistantly Painful Spinal Disorders “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dirty="0"/>
              <a:t>                     J. </a:t>
            </a:r>
            <a:r>
              <a:rPr lang="en-US" sz="2400" dirty="0" err="1"/>
              <a:t>Neuro.&amp;Ortho</a:t>
            </a:r>
            <a:r>
              <a:rPr lang="en-US" sz="2400" dirty="0"/>
              <a:t>. Med. &amp; Surgery.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                  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889934-B0DF-F138-9A81-75FBB3C1A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00C60-F4E1-44C1-0075-2A59A1F45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BBC8B0-15DA-8102-D873-269B1D0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0D4885A8-DDA8-4FCF-AB25-DA8F78EC7557}" type="slidenum"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12</a:t>
            </a:fld>
            <a:endParaRPr lang="en-US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9847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8109FD-99A4-71B0-B4AC-CE43FC66F7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04412" y="6290187"/>
            <a:ext cx="1600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F4C7A6-1385-7955-9B0D-838FCCD44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4212" y="6290187"/>
            <a:ext cx="7543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E48674-6C56-079C-1271-160B1203E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63200" y="5696462"/>
            <a:ext cx="1142245" cy="6699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D4885A8-DDA8-4FCF-AB25-DA8F78EC7557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  <p:pic>
        <p:nvPicPr>
          <p:cNvPr id="7" name="Picture 6" descr="A close-up of a message&#10;&#10;Description automatically generated">
            <a:extLst>
              <a:ext uri="{FF2B5EF4-FFF2-40B4-BE49-F238E27FC236}">
                <a16:creationId xmlns:a16="http://schemas.microsoft.com/office/drawing/2014/main" id="{AD1FACA5-995E-CC60-45C4-CE8A34253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480" y="2123885"/>
            <a:ext cx="10607040" cy="2280512"/>
          </a:xfrm>
          <a:custGeom>
            <a:avLst/>
            <a:gdLst/>
            <a:ahLst/>
            <a:cxnLst/>
            <a:rect l="l" t="t" r="r" b="b"/>
            <a:pathLst>
              <a:path w="10607040" h="4956048">
                <a:moveTo>
                  <a:pt x="497480" y="0"/>
                </a:moveTo>
                <a:lnTo>
                  <a:pt x="10607040" y="0"/>
                </a:lnTo>
                <a:lnTo>
                  <a:pt x="10607040" y="4485407"/>
                </a:lnTo>
                <a:lnTo>
                  <a:pt x="10131692" y="4956048"/>
                </a:lnTo>
                <a:lnTo>
                  <a:pt x="0" y="4956048"/>
                </a:lnTo>
                <a:lnTo>
                  <a:pt x="0" y="49255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2827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47220A-648D-E66F-1DAB-B13025FF3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FFD14-4C30-DF49-FD6C-D59B850E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942F5-A436-C363-6DD2-2B3449B50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01BE1B-B404-5F01-F8C9-B3448D449D44}"/>
              </a:ext>
            </a:extLst>
          </p:cNvPr>
          <p:cNvSpPr txBox="1"/>
          <p:nvPr/>
        </p:nvSpPr>
        <p:spPr>
          <a:xfrm>
            <a:off x="1" y="491706"/>
            <a:ext cx="1207588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One of Man’s Oldest Medications</a:t>
            </a:r>
          </a:p>
          <a:p>
            <a:endParaRPr lang="en-US" sz="3200" dirty="0">
              <a:latin typeface="Arial Black" panose="020B0A04020102020204" pitchFamily="34" charset="0"/>
            </a:endParaRPr>
          </a:p>
          <a:p>
            <a:endParaRPr lang="en-US" sz="3200" dirty="0">
              <a:latin typeface="Arial Black" panose="020B0A04020102020204" pitchFamily="34" charset="0"/>
            </a:endParaRPr>
          </a:p>
          <a:p>
            <a:endParaRPr lang="en-US" sz="3200" dirty="0">
              <a:latin typeface="Arial Black" panose="020B0A04020102020204" pitchFamily="34" charset="0"/>
            </a:endParaRPr>
          </a:p>
          <a:p>
            <a:pPr algn="ctr"/>
            <a:r>
              <a:rPr lang="en-US" sz="2400" dirty="0">
                <a:latin typeface="Arial Black" panose="020B0A04020102020204" pitchFamily="34" charset="0"/>
              </a:rPr>
              <a:t>Ancient Egyptians physicians used Colchicine to treat </a:t>
            </a:r>
          </a:p>
          <a:p>
            <a:pPr algn="ctr"/>
            <a:r>
              <a:rPr lang="en-US" sz="2400" dirty="0">
                <a:latin typeface="Arial Black" panose="020B0A04020102020204" pitchFamily="34" charset="0"/>
              </a:rPr>
              <a:t>their pharaohs.  The first recognized use of this plant was by  Alexander of </a:t>
            </a:r>
            <a:r>
              <a:rPr lang="en-US" sz="2400" dirty="0" err="1">
                <a:latin typeface="Arial Black" panose="020B0A04020102020204" pitchFamily="34" charset="0"/>
              </a:rPr>
              <a:t>Tralles</a:t>
            </a:r>
            <a:r>
              <a:rPr lang="en-US" sz="2400" dirty="0">
                <a:latin typeface="Arial Black" panose="020B0A04020102020204" pitchFamily="34" charset="0"/>
              </a:rPr>
              <a:t>, 6</a:t>
            </a:r>
            <a:r>
              <a:rPr lang="en-US" sz="2400" baseline="30000" dirty="0">
                <a:latin typeface="Arial Black" panose="020B0A04020102020204" pitchFamily="34" charset="0"/>
              </a:rPr>
              <a:t>th</a:t>
            </a:r>
            <a:r>
              <a:rPr lang="en-US" sz="2400" dirty="0">
                <a:latin typeface="Arial Black" panose="020B0A04020102020204" pitchFamily="34" charset="0"/>
              </a:rPr>
              <a:t> century ancient Greece.</a:t>
            </a:r>
          </a:p>
          <a:p>
            <a:endParaRPr lang="en-US" sz="3200" dirty="0">
              <a:latin typeface="Arial Black" panose="020B0A040201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72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4BE0DBD-4FD5-AA25-C887-D5CB61DC5A33}"/>
              </a:ext>
            </a:extLst>
          </p:cNvPr>
          <p:cNvSpPr txBox="1"/>
          <p:nvPr/>
        </p:nvSpPr>
        <p:spPr>
          <a:xfrm>
            <a:off x="684212" y="217715"/>
            <a:ext cx="8534400" cy="546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1763:  Specificity for relief of gout was introduced by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dirty="0"/>
              <a:t>           	   Baron Von Storch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1780s : Ben Franklin first brings Autumn Crocus plants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dirty="0"/>
              <a:t>               (the plant that produces Colchicine)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dirty="0"/>
              <a:t>               from France to USA to treat his own gout. 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8D26A7-D578-6ABA-7C25-777D9B7FD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2486F5-E80E-8ADE-6C08-75BBFB2AD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A72631-3B9D-FBBD-1896-0EB905ACB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0D4885A8-DDA8-4FCF-AB25-DA8F78EC7557}" type="slidenum">
              <a:rPr lang="en-US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3</a:t>
            </a:fld>
            <a:endParaRPr lang="en-US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624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CFBD47-7B10-2421-DB1F-DCDEB81E7E71}"/>
              </a:ext>
            </a:extLst>
          </p:cNvPr>
          <p:cNvSpPr txBox="1"/>
          <p:nvPr/>
        </p:nvSpPr>
        <p:spPr>
          <a:xfrm>
            <a:off x="684211" y="320675"/>
            <a:ext cx="11261045" cy="5363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1820: Scientists Pelletier &amp; </a:t>
            </a:r>
            <a:r>
              <a:rPr lang="en-US" sz="2400" dirty="0" err="1"/>
              <a:t>Cavent</a:t>
            </a:r>
            <a:r>
              <a:rPr lang="en-US" sz="2400" dirty="0"/>
              <a:t> isolated the active 	compound – Colchicine from the Autumn Crocus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dirty="0"/>
              <a:t>                  			plant aka Meadow Saffron.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1940:   In France first preparation of IV Colchicine becomes available.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1950:    Colchicine  becomes available in IV form in USA for treatment of acute, painful gout.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C9023E-F1E0-4FBF-A0C0-4B399C841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60C53B-3270-A759-5662-B7BAB8B1C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1471C-D497-BFF7-2A45-C6480AF64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0D4885A8-DDA8-4FCF-AB25-DA8F78EC7557}" type="slidenum"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4</a:t>
            </a:fld>
            <a:endParaRPr lang="en-US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446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8F1EF17D-1B70-428C-8A8A-A2C5B390E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34" name="Straight Connector 1033">
              <a:extLst>
                <a:ext uri="{FF2B5EF4-FFF2-40B4-BE49-F238E27FC236}">
                  <a16:creationId xmlns:a16="http://schemas.microsoft.com/office/drawing/2014/main" id="{12FAEDF3-CEC8-4BF6-8EA7-4079C4718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5" name="Straight Connector 1034">
              <a:extLst>
                <a:ext uri="{FF2B5EF4-FFF2-40B4-BE49-F238E27FC236}">
                  <a16:creationId xmlns:a16="http://schemas.microsoft.com/office/drawing/2014/main" id="{398DB8F4-CD77-4FCC-8544-ADE8B478C1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6" name="Straight Connector 1035">
              <a:extLst>
                <a:ext uri="{FF2B5EF4-FFF2-40B4-BE49-F238E27FC236}">
                  <a16:creationId xmlns:a16="http://schemas.microsoft.com/office/drawing/2014/main" id="{22202DFE-039D-48E4-8536-FA30F2489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7" name="Straight Connector 1036">
              <a:extLst>
                <a:ext uri="{FF2B5EF4-FFF2-40B4-BE49-F238E27FC236}">
                  <a16:creationId xmlns:a16="http://schemas.microsoft.com/office/drawing/2014/main" id="{81F05E26-510E-4164-83C7-28E4FE9D7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8" name="Straight Connector 1037">
              <a:extLst>
                <a:ext uri="{FF2B5EF4-FFF2-40B4-BE49-F238E27FC236}">
                  <a16:creationId xmlns:a16="http://schemas.microsoft.com/office/drawing/2014/main" id="{E632161A-50D4-4D96-887A-98FC92093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E09CCB3F-DBCE-4964-9E34-8C5DE80EF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Snip Diagonal Corner Rectangle 24">
            <a:extLst>
              <a:ext uri="{FF2B5EF4-FFF2-40B4-BE49-F238E27FC236}">
                <a16:creationId xmlns:a16="http://schemas.microsoft.com/office/drawing/2014/main" id="{1DFF944F-74BA-483A-82C0-64E3AAF4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90" y="620722"/>
            <a:ext cx="6575496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Degenerative Disc Disease and Lower ...">
            <a:extLst>
              <a:ext uri="{FF2B5EF4-FFF2-40B4-BE49-F238E27FC236}">
                <a16:creationId xmlns:a16="http://schemas.microsoft.com/office/drawing/2014/main" id="{D4AE4210-7E0C-7643-1BC7-4DC6C4731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52" r="7965"/>
          <a:stretch/>
        </p:blipFill>
        <p:spPr bwMode="auto">
          <a:xfrm>
            <a:off x="778062" y="786117"/>
            <a:ext cx="5811424" cy="4584169"/>
          </a:xfrm>
          <a:custGeom>
            <a:avLst/>
            <a:gdLst/>
            <a:ahLst/>
            <a:cxnLst/>
            <a:rect l="l" t="t" r="r" b="b"/>
            <a:pathLst>
              <a:path w="6245352" h="4956048">
                <a:moveTo>
                  <a:pt x="534609" y="0"/>
                </a:moveTo>
                <a:lnTo>
                  <a:pt x="6245352" y="0"/>
                </a:lnTo>
                <a:lnTo>
                  <a:pt x="6245352" y="4421439"/>
                </a:lnTo>
                <a:lnTo>
                  <a:pt x="5710743" y="4956048"/>
                </a:lnTo>
                <a:lnTo>
                  <a:pt x="0" y="4956048"/>
                </a:lnTo>
                <a:lnTo>
                  <a:pt x="0" y="53460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4080DD-6F16-6BEA-BA92-38B223C10D99}"/>
              </a:ext>
            </a:extLst>
          </p:cNvPr>
          <p:cNvSpPr txBox="1"/>
          <p:nvPr/>
        </p:nvSpPr>
        <p:spPr>
          <a:xfrm>
            <a:off x="7532710" y="1822449"/>
            <a:ext cx="3479419" cy="307022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3600" b="1" dirty="0">
                <a:ln w="3175" cmpd="sng">
                  <a:noFill/>
                </a:ln>
                <a:solidFill>
                  <a:schemeClr val="bg2">
                    <a:lumMod val="75000"/>
                  </a:schemeClr>
                </a:solidFill>
              </a:rPr>
              <a:t>1953: Dr. Michael Rask MD  makes a serendipitous discovery that IV Colchicine heals patients with disk disease.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400" dirty="0">
              <a:ln w="3175" cmpd="sng">
                <a:noFill/>
              </a:ln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400" dirty="0">
              <a:ln w="3175" cmpd="sng">
                <a:noFill/>
              </a:ln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400" dirty="0">
              <a:ln w="3175" cmpd="sng">
                <a:noFill/>
              </a:ln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>
                <a:ln w="3175" cmpd="sng">
                  <a:noFill/>
                </a:ln>
                <a:solidFill>
                  <a:schemeClr val="bg2">
                    <a:lumMod val="75000"/>
                  </a:schemeClr>
                </a:solidFill>
              </a:rPr>
              <a:t>           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83868-6826-4F28-5547-D9B56D7D3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99A7AB-978C-3CFA-D2CC-84BB405233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04412" y="6172200"/>
            <a:ext cx="1600200" cy="3651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/>
              <a:t>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2A7B5-9301-12A3-6F0B-FAA612C54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142245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spcAft>
                <a:spcPts val="600"/>
              </a:spcAft>
            </a:pPr>
            <a:fld id="{0D4885A8-DDA8-4FCF-AB25-DA8F78EC7557}" type="slidenum">
              <a:rPr lang="en-US" smtClean="0"/>
              <a:pPr defTabSz="914400">
                <a:spcAft>
                  <a:spcPts val="600"/>
                </a:spcAft>
              </a:pPr>
              <a:t>5</a:t>
            </a:fld>
            <a:endParaRPr lang="en-US"/>
          </a:p>
        </p:txBody>
      </p:sp>
      <p:grpSp>
        <p:nvGrpSpPr>
          <p:cNvPr id="1044" name="Group 1043">
            <a:extLst>
              <a:ext uri="{FF2B5EF4-FFF2-40B4-BE49-F238E27FC236}">
                <a16:creationId xmlns:a16="http://schemas.microsoft.com/office/drawing/2014/main" id="{A9733A91-F958-4629-801A-3F6F1E09A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45" name="Straight Connector 1044">
              <a:extLst>
                <a:ext uri="{FF2B5EF4-FFF2-40B4-BE49-F238E27FC236}">
                  <a16:creationId xmlns:a16="http://schemas.microsoft.com/office/drawing/2014/main" id="{F3812972-C68B-4C59-B3A7-4AF61E935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6" name="Straight Connector 1045">
              <a:extLst>
                <a:ext uri="{FF2B5EF4-FFF2-40B4-BE49-F238E27FC236}">
                  <a16:creationId xmlns:a16="http://schemas.microsoft.com/office/drawing/2014/main" id="{CB3F3B7C-7909-4486-AA08-5C6B625C3A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7" name="Straight Connector 1046">
              <a:extLst>
                <a:ext uri="{FF2B5EF4-FFF2-40B4-BE49-F238E27FC236}">
                  <a16:creationId xmlns:a16="http://schemas.microsoft.com/office/drawing/2014/main" id="{00BD7DA8-741F-4296-9363-05EF91541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8" name="Straight Connector 1047">
              <a:extLst>
                <a:ext uri="{FF2B5EF4-FFF2-40B4-BE49-F238E27FC236}">
                  <a16:creationId xmlns:a16="http://schemas.microsoft.com/office/drawing/2014/main" id="{62068EFC-20FC-456F-839F-4BCFFCAA81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9" name="Straight Connector 1048">
              <a:extLst>
                <a:ext uri="{FF2B5EF4-FFF2-40B4-BE49-F238E27FC236}">
                  <a16:creationId xmlns:a16="http://schemas.microsoft.com/office/drawing/2014/main" id="{3251C60F-B911-433E-BF75-3BBEFD053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11997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9BC9CA-8C25-8348-6A79-2406DB2D3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6C492B-7824-8D1D-A1E1-36C29E485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/>
              <a:t>Presentation title</a:t>
            </a:r>
            <a:endParaRPr lang="en-US" sz="10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BDABC-028E-ECB4-DDC3-C3CDABE99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85A8-DDA8-4FCF-AB25-DA8F78EC7557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Picture 6" descr="A document with text on it">
            <a:extLst>
              <a:ext uri="{FF2B5EF4-FFF2-40B4-BE49-F238E27FC236}">
                <a16:creationId xmlns:a16="http://schemas.microsoft.com/office/drawing/2014/main" id="{E7942443-946F-9E16-D5B8-82D01E451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320" y="137160"/>
            <a:ext cx="7724259" cy="672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366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08DFF6-D3A7-7126-74ED-DE3317BD451E}"/>
              </a:ext>
            </a:extLst>
          </p:cNvPr>
          <p:cNvSpPr txBox="1"/>
          <p:nvPr/>
        </p:nvSpPr>
        <p:spPr>
          <a:xfrm>
            <a:off x="684212" y="320675"/>
            <a:ext cx="10820400" cy="5363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1979:  Rask, M.R.” Colchicine Use In Disk Disorders: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dirty="0"/>
              <a:t>                      Report Of </a:t>
            </a:r>
            <a:r>
              <a:rPr lang="en-US" sz="2400" b="1" dirty="0"/>
              <a:t>300 </a:t>
            </a:r>
            <a:r>
              <a:rPr lang="en-US" sz="2400" dirty="0"/>
              <a:t>Patients” Journal Of Neurology &amp; Orthopedic 				Medicine &amp;Surgery 1:56-64,1979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1980:  Rask, M.R. “Colchicine Use In </a:t>
            </a:r>
            <a:r>
              <a:rPr lang="en-US" sz="2400" b="1" dirty="0"/>
              <a:t>50 </a:t>
            </a:r>
            <a:r>
              <a:rPr lang="en-US" sz="2400" dirty="0"/>
              <a:t>Patients With Disk Disorders” Journal of Neuro. &amp;Orthopedic Medicine &amp;Surgery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dirty="0"/>
              <a:t>                                      1:351 – 369, 1980.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6F1F82-1E77-A575-6296-A99BFAFC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0CAD7D-B509-A87F-9027-E74A0FCBD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4F0A2A-4099-2D5D-4CD2-27CF820B8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0D4885A8-DDA8-4FCF-AB25-DA8F78EC7557}" type="slidenum"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7</a:t>
            </a:fld>
            <a:endParaRPr lang="en-US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4698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92C060F-B54D-7422-64B5-45B87D42C75A}"/>
              </a:ext>
            </a:extLst>
          </p:cNvPr>
          <p:cNvSpPr txBox="1"/>
          <p:nvPr/>
        </p:nvSpPr>
        <p:spPr>
          <a:xfrm>
            <a:off x="684211" y="130629"/>
            <a:ext cx="10448245" cy="6406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1982:  </a:t>
            </a:r>
            <a:r>
              <a:rPr lang="en-US" sz="2400" dirty="0" err="1"/>
              <a:t>Meek,J.B</a:t>
            </a:r>
            <a:r>
              <a:rPr lang="en-US" sz="2400" dirty="0"/>
              <a:t>. “CT Scan Of  An Intervertebral Disk Before And After Successful </a:t>
            </a:r>
            <a:r>
              <a:rPr lang="en-US" sz="2400" dirty="0" err="1"/>
              <a:t>Treatmen</a:t>
            </a:r>
            <a:r>
              <a:rPr lang="en-US" sz="2400" dirty="0"/>
              <a:t> of Colchicine” J. Neuro. &amp; Ortho. Med. &amp; Surgery 3: 133 -136, 1982.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 1985:  Margoles, M.S.  “New Idea For IV Colchicine Delivery”  J. Neuro. &amp; Ortho. Med.&amp; Surgery 4: 83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D510AD-A185-488B-B9F9-196D56301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E16200-35E6-B080-12E5-675F71977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4B8B7-8878-2BBF-9DEB-823F54476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0D4885A8-DDA8-4FCF-AB25-DA8F78EC7557}" type="slidenum"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8</a:t>
            </a:fld>
            <a:endParaRPr lang="en-US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035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2D8FCC-BF1E-04CD-9E76-00D09E49FE4A}"/>
              </a:ext>
            </a:extLst>
          </p:cNvPr>
          <p:cNvSpPr txBox="1"/>
          <p:nvPr/>
        </p:nvSpPr>
        <p:spPr>
          <a:xfrm>
            <a:off x="684211" y="1"/>
            <a:ext cx="11144931" cy="5683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1985:  Rask, M.R. “Colchicine Use In </a:t>
            </a:r>
            <a:r>
              <a:rPr lang="en-US" sz="2400" b="1" dirty="0"/>
              <a:t>3000</a:t>
            </a:r>
            <a:r>
              <a:rPr lang="en-US" sz="2400" dirty="0"/>
              <a:t> Patients with Discal (and other) Painful Spinal </a:t>
            </a:r>
            <a:r>
              <a:rPr lang="en-US" sz="2400" dirty="0" err="1"/>
              <a:t>Disorders”J</a:t>
            </a:r>
            <a:r>
              <a:rPr lang="en-US" sz="2400" dirty="0"/>
              <a:t>. Neuro. &amp;Ortho. Med. &amp; Surgery 6: 296 -302,1985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3EC140-ECA9-DA0A-D4C4-7164CB077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005A7A-4C03-7244-80BE-0C2C41B37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D8DDD-2EFB-D850-4689-97F9A32FA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0D4885A8-DDA8-4FCF-AB25-DA8F78EC7557}" type="slidenum">
              <a:rPr lang="en-US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9</a:t>
            </a:fld>
            <a:endParaRPr lang="en-US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626385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CCB28C-7D26-4A36-9CFC-D739C28F3D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757C30-AE9A-4680-90EB-19D282EC2B7C}">
  <ds:schemaRefs>
    <ds:schemaRef ds:uri="http://www.w3.org/XML/1998/namespace"/>
    <ds:schemaRef ds:uri="http://purl.org/dc/elements/1.1/"/>
    <ds:schemaRef ds:uri="http://purl.org/dc/terms/"/>
    <ds:schemaRef ds:uri="http://purl.org/dc/dcmitype/"/>
    <ds:schemaRef ds:uri="16c05727-aa75-4e4a-9b5f-8a80a1165891"/>
    <ds:schemaRef ds:uri="http://schemas.microsoft.com/sharepoint/v3"/>
    <ds:schemaRef ds:uri="http://schemas.microsoft.com/office/2006/metadata/properties"/>
    <ds:schemaRef ds:uri="http://schemas.microsoft.com/office/2006/documentManagement/types"/>
    <ds:schemaRef ds:uri="230e9df3-be65-4c73-a93b-d1236ebd677e"/>
    <ds:schemaRef ds:uri="http://schemas.microsoft.com/office/infopath/2007/PartnerControls"/>
    <ds:schemaRef ds:uri="http://schemas.openxmlformats.org/package/2006/metadata/core-propertie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0AF0BF08-C674-44E3-8BFC-85BC65E095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</TotalTime>
  <Words>483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 Black</vt:lpstr>
      <vt:lpstr>Avenir Next LT Pro</vt:lpstr>
      <vt:lpstr>Calibri</vt:lpstr>
      <vt:lpstr>Century Gothic</vt:lpstr>
      <vt:lpstr>Wingdings 3</vt:lpstr>
      <vt:lpstr>Slice</vt:lpstr>
      <vt:lpstr>How do we know it works?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Presentation</dc:title>
  <dc:creator>Dianne Dalton</dc:creator>
  <cp:lastModifiedBy>Dianne Dalton</cp:lastModifiedBy>
  <cp:revision>35</cp:revision>
  <dcterms:created xsi:type="dcterms:W3CDTF">2023-06-25T02:05:53Z</dcterms:created>
  <dcterms:modified xsi:type="dcterms:W3CDTF">2026-01-08T22:07:03Z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